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0691813" cy="151193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CDCE1"/>
    <a:srgbClr val="F7A3AF"/>
    <a:srgbClr val="FAC2CA"/>
    <a:srgbClr val="FBD1D7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36" d="100"/>
          <a:sy n="36" d="100"/>
        </p:scale>
        <p:origin x="10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43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42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81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81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88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53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08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5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3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11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24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AF88-7803-4D16-8238-711C3BF5D213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4889-AD9D-4974-BBB1-AC5738930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8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FB98D0-B4A3-4060-B26E-DE36B7CE3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-1"/>
            <a:ext cx="10691813" cy="1647405"/>
          </a:xfrm>
          <a:noFill/>
        </p:spPr>
        <p:txBody>
          <a:bodyPr anchor="ctr">
            <a:normAutofit/>
          </a:bodyPr>
          <a:lstStyle/>
          <a:p>
            <a:r>
              <a:rPr lang="en-US" altLang="ja-JP" sz="9600" b="1" dirty="0">
                <a:solidFill>
                  <a:srgbClr val="FF0000"/>
                </a:solidFill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rPr>
              <a:t>9</a:t>
            </a:r>
            <a:r>
              <a:rPr lang="ja-JP" altLang="en-US" sz="9600" b="1" dirty="0">
                <a:solidFill>
                  <a:srgbClr val="FF0000"/>
                </a:solidFill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rPr>
              <a:t>月の休館日</a:t>
            </a:r>
            <a:endParaRPr kumimoji="1" lang="ja-JP" altLang="en-US" sz="9600" b="1" dirty="0">
              <a:solidFill>
                <a:srgbClr val="FF0000"/>
              </a:solidFill>
              <a:latin typeface="かなざわ本丸ゴシックmini" panose="02000600000000000000" pitchFamily="50" charset="-128"/>
              <a:ea typeface="かなざわ本丸ゴシックmini" panose="02000600000000000000" pitchFamily="50" charset="-128"/>
            </a:endParaRPr>
          </a:p>
        </p:txBody>
      </p: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01C38FA4-A2F0-4A10-AAEA-DFCA23FDF1D7}"/>
              </a:ext>
            </a:extLst>
          </p:cNvPr>
          <p:cNvSpPr txBox="1">
            <a:spLocks/>
          </p:cNvSpPr>
          <p:nvPr/>
        </p:nvSpPr>
        <p:spPr>
          <a:xfrm>
            <a:off x="358588" y="11665750"/>
            <a:ext cx="9825318" cy="1617355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1069208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04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9208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3812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8416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3020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7624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42228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6832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4400" b="1" dirty="0"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rPr>
              <a:t>お客様にはご不便をおかけいたしますが，何卒ご理解、ご協力のほどお願い申し上げます。</a:t>
            </a:r>
            <a:endParaRPr lang="en-US" altLang="ja-JP" sz="4400" b="1" dirty="0">
              <a:latin typeface="かなざわ本丸ゴシックmini" panose="02000600000000000000" pitchFamily="50" charset="-128"/>
              <a:ea typeface="かなざわ本丸ゴシックmini" panose="02000600000000000000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C68C5D94-3D99-4459-9B6E-06548CBFD1C9}"/>
              </a:ext>
            </a:extLst>
          </p:cNvPr>
          <p:cNvSpPr txBox="1">
            <a:spLocks/>
          </p:cNvSpPr>
          <p:nvPr/>
        </p:nvSpPr>
        <p:spPr>
          <a:xfrm>
            <a:off x="0" y="14161477"/>
            <a:ext cx="10691813" cy="987446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10692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701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秋山温泉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B79575AE-BEE2-43A7-8A5F-A8830540F0EC}"/>
              </a:ext>
            </a:extLst>
          </p:cNvPr>
          <p:cNvGrpSpPr/>
          <p:nvPr/>
        </p:nvGrpSpPr>
        <p:grpSpPr>
          <a:xfrm>
            <a:off x="806821" y="6382870"/>
            <a:ext cx="9735671" cy="4554071"/>
            <a:chOff x="3544056" y="8209594"/>
            <a:chExt cx="7374860" cy="3577033"/>
          </a:xfrm>
        </p:grpSpPr>
        <p:sp>
          <p:nvSpPr>
            <p:cNvPr id="31" name="サブタイトル 2">
              <a:extLst>
                <a:ext uri="{FF2B5EF4-FFF2-40B4-BE49-F238E27FC236}">
                  <a16:creationId xmlns:a16="http://schemas.microsoft.com/office/drawing/2014/main" id="{D75210B5-B8E2-4066-AF8F-38ED706C8A7E}"/>
                </a:ext>
              </a:extLst>
            </p:cNvPr>
            <p:cNvSpPr txBox="1">
              <a:spLocks/>
            </p:cNvSpPr>
            <p:nvPr/>
          </p:nvSpPr>
          <p:spPr>
            <a:xfrm>
              <a:off x="4035697" y="8209596"/>
              <a:ext cx="4014615" cy="1080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kumimoji="1"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4604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69208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3812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38416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73020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7624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42228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6832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60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　 </a:t>
              </a:r>
              <a:endParaRPr lang="en-US" altLang="ja-JP" sz="6000" b="1" dirty="0">
                <a:solidFill>
                  <a:srgbClr val="FF0000"/>
                </a:solidFill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endParaRPr>
            </a:p>
          </p:txBody>
        </p:sp>
        <p:sp>
          <p:nvSpPr>
            <p:cNvPr id="32" name="サブタイトル 2">
              <a:extLst>
                <a:ext uri="{FF2B5EF4-FFF2-40B4-BE49-F238E27FC236}">
                  <a16:creationId xmlns:a16="http://schemas.microsoft.com/office/drawing/2014/main" id="{FD9349FF-89C6-47ED-A55B-0578A2B426AC}"/>
                </a:ext>
              </a:extLst>
            </p:cNvPr>
            <p:cNvSpPr txBox="1">
              <a:spLocks/>
            </p:cNvSpPr>
            <p:nvPr/>
          </p:nvSpPr>
          <p:spPr>
            <a:xfrm>
              <a:off x="3544056" y="8209594"/>
              <a:ext cx="7374860" cy="3577033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rmAutofit fontScale="92500"/>
            </a:bodyPr>
            <a:lstStyle>
              <a:lvl1pPr marL="0" indent="0" algn="ctr" defTabSz="1069208" rtl="0" eaLnBrk="1" latinLnBrk="0" hangingPunct="1">
                <a:lnSpc>
                  <a:spcPct val="90000"/>
                </a:lnSpc>
                <a:spcBef>
                  <a:spcPts val="1169"/>
                </a:spcBef>
                <a:buFont typeface="Arial" panose="020B0604020202020204" pitchFamily="34" charset="0"/>
                <a:buNone/>
                <a:defRPr kumimoji="1" sz="28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34604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233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69208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210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3812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138416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73020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07624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42228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6832" indent="0" algn="ctr" defTabSz="1069208" rtl="0" eaLnBrk="1" latinLnBrk="0" hangingPunct="1">
                <a:lnSpc>
                  <a:spcPct val="90000"/>
                </a:lnSpc>
                <a:spcBef>
                  <a:spcPts val="585"/>
                </a:spcBef>
                <a:buFont typeface="Arial" panose="020B0604020202020204" pitchFamily="34" charset="0"/>
                <a:buNone/>
                <a:defRPr kumimoji="1" sz="187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　</a:t>
              </a:r>
              <a:r>
                <a:rPr lang="en-US" altLang="ja-JP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9</a:t>
              </a:r>
              <a:r>
                <a:rPr lang="ja-JP" altLang="en-US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月</a:t>
              </a:r>
              <a:r>
                <a:rPr lang="en-US" altLang="ja-JP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24</a:t>
              </a:r>
              <a:r>
                <a:rPr lang="ja-JP" altLang="en-US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日（火）</a:t>
              </a:r>
              <a:endParaRPr lang="en-US" altLang="ja-JP" sz="8600" b="1" dirty="0">
                <a:solidFill>
                  <a:srgbClr val="FF0000"/>
                </a:solidFill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endParaRPr>
            </a:p>
            <a:p>
              <a:pPr algn="l"/>
              <a:r>
                <a:rPr lang="ja-JP" altLang="en-US" sz="70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　</a:t>
              </a:r>
              <a:r>
                <a:rPr lang="ja-JP" altLang="en-US" sz="48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第</a:t>
              </a:r>
              <a:r>
                <a:rPr lang="en-US" altLang="ja-JP" sz="48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4</a:t>
              </a:r>
              <a:r>
                <a:rPr lang="ja-JP" altLang="en-US" sz="48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月曜日の振り替えのため休館</a:t>
              </a:r>
              <a:endParaRPr lang="en-US" altLang="ja-JP" sz="4800" b="1" dirty="0">
                <a:solidFill>
                  <a:srgbClr val="FF0000"/>
                </a:solidFill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endParaRPr>
            </a:p>
            <a:p>
              <a:pPr algn="l"/>
              <a:r>
                <a:rPr lang="ja-JP" altLang="en-US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　</a:t>
              </a:r>
              <a:r>
                <a:rPr lang="en-US" altLang="ja-JP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9</a:t>
              </a:r>
              <a:r>
                <a:rPr lang="ja-JP" altLang="en-US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月</a:t>
              </a:r>
              <a:r>
                <a:rPr lang="en-US" altLang="ja-JP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30</a:t>
              </a:r>
              <a:r>
                <a:rPr lang="ja-JP" altLang="en-US" sz="86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日（月）</a:t>
              </a:r>
              <a:endParaRPr lang="en-US" altLang="ja-JP" sz="8600" b="1" dirty="0">
                <a:solidFill>
                  <a:srgbClr val="FF0000"/>
                </a:solidFill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endParaRPr>
            </a:p>
            <a:p>
              <a:pPr algn="l"/>
              <a:r>
                <a:rPr lang="ja-JP" altLang="en-US" sz="70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　</a:t>
              </a:r>
              <a:r>
                <a:rPr lang="ja-JP" altLang="en-US" sz="4800" b="1" dirty="0">
                  <a:solidFill>
                    <a:srgbClr val="FF0000"/>
                  </a:solidFill>
                  <a:latin typeface="かなざわ本丸ゴシックmini" panose="02000600000000000000" pitchFamily="50" charset="-128"/>
                  <a:ea typeface="かなざわ本丸ゴシックmini" panose="02000600000000000000" pitchFamily="50" charset="-128"/>
                </a:rPr>
                <a:t>増税対応システム改修のため休館</a:t>
              </a:r>
              <a:endParaRPr lang="en-US" altLang="ja-JP" sz="4800" b="1" dirty="0">
                <a:solidFill>
                  <a:srgbClr val="FF0000"/>
                </a:solidFill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endParaRPr>
            </a:p>
          </p:txBody>
        </p:sp>
      </p:grpSp>
      <p:sp>
        <p:nvSpPr>
          <p:cNvPr id="37" name="サブタイトル 2">
            <a:extLst>
              <a:ext uri="{FF2B5EF4-FFF2-40B4-BE49-F238E27FC236}">
                <a16:creationId xmlns:a16="http://schemas.microsoft.com/office/drawing/2014/main" id="{B353D357-69D3-4E39-8E3F-E48F4CABCAC1}"/>
              </a:ext>
            </a:extLst>
          </p:cNvPr>
          <p:cNvSpPr txBox="1">
            <a:spLocks/>
          </p:cNvSpPr>
          <p:nvPr/>
        </p:nvSpPr>
        <p:spPr>
          <a:xfrm>
            <a:off x="233082" y="1836246"/>
            <a:ext cx="10327341" cy="4295614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1069208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None/>
              <a:defRPr kumimoji="1"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604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9208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3812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8416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73020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7624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42228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6832" indent="0" algn="ctr" defTabSz="1069208" rtl="0" eaLnBrk="1" latinLnBrk="0" hangingPunct="1">
              <a:lnSpc>
                <a:spcPct val="90000"/>
              </a:lnSpc>
              <a:spcBef>
                <a:spcPts val="585"/>
              </a:spcBef>
              <a:buFont typeface="Arial" panose="020B0604020202020204" pitchFamily="34" charset="0"/>
              <a:buNone/>
              <a:defRPr kumimoji="1" sz="18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4400" b="1" dirty="0"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rPr>
              <a:t>　いつも秋山温泉をご利用頂き誠に</a:t>
            </a:r>
            <a:endParaRPr lang="en-US" altLang="ja-JP" sz="4400" b="1" dirty="0">
              <a:latin typeface="かなざわ本丸ゴシックmini" panose="02000600000000000000" pitchFamily="50" charset="-128"/>
              <a:ea typeface="かなざわ本丸ゴシックmini" panose="02000600000000000000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4400" b="1" dirty="0"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rPr>
              <a:t>　ありがとうございます。</a:t>
            </a:r>
            <a:endParaRPr lang="en-US" altLang="ja-JP" sz="4400" b="1" dirty="0">
              <a:latin typeface="かなざわ本丸ゴシックmini" panose="02000600000000000000" pitchFamily="50" charset="-128"/>
              <a:ea typeface="かなざわ本丸ゴシックmini" panose="02000600000000000000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4400" b="1" dirty="0"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rPr>
              <a:t>　今月は下記の日が休館日です。</a:t>
            </a:r>
            <a:endParaRPr lang="en-US" altLang="ja-JP" sz="4400" b="1" dirty="0">
              <a:latin typeface="かなざわ本丸ゴシックmini" panose="02000600000000000000" pitchFamily="50" charset="-128"/>
              <a:ea typeface="かなざわ本丸ゴシックmini" panose="02000600000000000000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ja-JP" altLang="en-US" sz="4400" b="1" dirty="0">
                <a:latin typeface="かなざわ本丸ゴシックmini" panose="02000600000000000000" pitchFamily="50" charset="-128"/>
                <a:ea typeface="かなざわ本丸ゴシックmini" panose="02000600000000000000" pitchFamily="50" charset="-128"/>
              </a:rPr>
              <a:t>　何卒よろしくお願いいたします。</a:t>
            </a:r>
            <a:endParaRPr lang="en-US" altLang="ja-JP" sz="4400" b="1" dirty="0">
              <a:latin typeface="かなざわ本丸ゴシックmini" panose="02000600000000000000" pitchFamily="50" charset="-128"/>
              <a:ea typeface="かなざわ本丸ゴシックmini" panose="02000600000000000000" pitchFamily="50" charset="-128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altLang="ja-JP" sz="4400" b="1" dirty="0">
              <a:latin typeface="かなざわ本丸ゴシックmini" panose="02000600000000000000" pitchFamily="50" charset="-128"/>
              <a:ea typeface="かなざわ本丸ゴシックmini" panose="02000600000000000000" pitchFamily="50" charset="-128"/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28DAC3C7-73F8-4E34-BCA1-6AC125DF6D27}"/>
              </a:ext>
            </a:extLst>
          </p:cNvPr>
          <p:cNvCxnSpPr/>
          <p:nvPr/>
        </p:nvCxnSpPr>
        <p:spPr>
          <a:xfrm>
            <a:off x="0" y="1788080"/>
            <a:ext cx="10692000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38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26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かなざわ本丸ゴシックmini</vt:lpstr>
      <vt:lpstr>Arial</vt:lpstr>
      <vt:lpstr>Calibri</vt:lpstr>
      <vt:lpstr>Calibri Light</vt:lpstr>
      <vt:lpstr>Office テーマ</vt:lpstr>
      <vt:lpstr>9月の休館日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屋外プール冬季閉鎖のご案内</dc:title>
  <dc:creator>s17804@tokyo.kosen-ac.jp</dc:creator>
  <cp:lastModifiedBy>純一 渡辺</cp:lastModifiedBy>
  <cp:revision>27</cp:revision>
  <cp:lastPrinted>2018-10-11T04:11:37Z</cp:lastPrinted>
  <dcterms:created xsi:type="dcterms:W3CDTF">2017-10-29T01:27:18Z</dcterms:created>
  <dcterms:modified xsi:type="dcterms:W3CDTF">2019-09-16T01:00:15Z</dcterms:modified>
</cp:coreProperties>
</file>